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70" r:id="rId5"/>
    <p:sldId id="269" r:id="rId6"/>
    <p:sldId id="259" r:id="rId7"/>
    <p:sldId id="268" r:id="rId8"/>
    <p:sldId id="260" r:id="rId9"/>
    <p:sldId id="261" r:id="rId10"/>
    <p:sldId id="262"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0" autoAdjust="0"/>
  </p:normalViewPr>
  <p:slideViewPr>
    <p:cSldViewPr snapToGrid="0">
      <p:cViewPr varScale="1">
        <p:scale>
          <a:sx n="40" d="100"/>
          <a:sy n="40" d="100"/>
        </p:scale>
        <p:origin x="82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11/4/2019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11/4/2019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11/4/2019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state.edu/policies/ppm/6300/6310.html#sr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aw.cornell.edu/cfr/text/2/200.6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k-state.edu/policies/ppm/7000/7050.html#Specific" TargetMode="External"/><Relationship Id="rId2" Type="http://schemas.openxmlformats.org/officeDocument/2006/relationships/hyperlink" Target="https://www.gpo.gov/fdsys/granule/CFR-2014-title2-vol1/CFR-2014-title2-vol1-sec200-41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state.edu/policies/ppm/4800/4860.html#20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k-state.edu/finsvcs/sponsoredprograms/pp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6054D-070D-4399-AF21-D1C908C7569E}"/>
              </a:ext>
            </a:extLst>
          </p:cNvPr>
          <p:cNvSpPr>
            <a:spLocks noGrp="1"/>
          </p:cNvSpPr>
          <p:nvPr>
            <p:ph type="ctrTitle"/>
          </p:nvPr>
        </p:nvSpPr>
        <p:spPr/>
        <p:txBody>
          <a:bodyPr/>
          <a:lstStyle/>
          <a:p>
            <a:pPr algn="ctr"/>
            <a:r>
              <a:rPr lang="en-US" sz="4000" dirty="0"/>
              <a:t>Sponsored Programs Accounting</a:t>
            </a:r>
            <a:br>
              <a:rPr lang="en-US" sz="4000" dirty="0"/>
            </a:br>
            <a:br>
              <a:rPr lang="en-US" sz="4000" dirty="0"/>
            </a:br>
            <a:endParaRPr lang="en-US" sz="2400" dirty="0"/>
          </a:p>
        </p:txBody>
      </p:sp>
      <p:sp>
        <p:nvSpPr>
          <p:cNvPr id="3" name="Subtitle 2">
            <a:extLst>
              <a:ext uri="{FF2B5EF4-FFF2-40B4-BE49-F238E27FC236}">
                <a16:creationId xmlns:a16="http://schemas.microsoft.com/office/drawing/2014/main" id="{070E72D0-A081-46A4-BE7C-2D73EA2BF696}"/>
              </a:ext>
            </a:extLst>
          </p:cNvPr>
          <p:cNvSpPr>
            <a:spLocks noGrp="1"/>
          </p:cNvSpPr>
          <p:nvPr>
            <p:ph type="subTitle" idx="1"/>
          </p:nvPr>
        </p:nvSpPr>
        <p:spPr/>
        <p:txBody>
          <a:bodyPr/>
          <a:lstStyle/>
          <a:p>
            <a:pPr algn="ctr"/>
            <a:r>
              <a:rPr lang="en-US" dirty="0"/>
              <a:t>Basics for Beginners &amp; Seasoned Research Administrators</a:t>
            </a:r>
          </a:p>
        </p:txBody>
      </p:sp>
    </p:spTree>
    <p:extLst>
      <p:ext uri="{BB962C8B-B14F-4D97-AF65-F5344CB8AC3E}">
        <p14:creationId xmlns:p14="http://schemas.microsoft.com/office/powerpoint/2010/main" val="1656168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9CC4-1E56-4D2A-9206-E1765392D01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16F3198-0C90-4FD9-9924-33D726349C3A}"/>
              </a:ext>
            </a:extLst>
          </p:cNvPr>
          <p:cNvSpPr>
            <a:spLocks noGrp="1"/>
          </p:cNvSpPr>
          <p:nvPr>
            <p:ph idx="1"/>
          </p:nvPr>
        </p:nvSpPr>
        <p:spPr>
          <a:xfrm>
            <a:off x="1219200" y="2894120"/>
            <a:ext cx="8761413" cy="2601157"/>
          </a:xfrm>
        </p:spPr>
        <p:txBody>
          <a:bodyPr>
            <a:normAutofit/>
          </a:bodyPr>
          <a:lstStyle/>
          <a:p>
            <a:pPr lvl="6" algn="ctr"/>
            <a:endParaRPr lang="en-US" sz="2800" dirty="0"/>
          </a:p>
          <a:p>
            <a:pPr marL="0" indent="0" algn="ctr">
              <a:buNone/>
            </a:pPr>
            <a:r>
              <a:rPr lang="en-US" sz="8800" dirty="0"/>
              <a:t>Questions</a:t>
            </a:r>
          </a:p>
        </p:txBody>
      </p:sp>
    </p:spTree>
    <p:extLst>
      <p:ext uri="{BB962C8B-B14F-4D97-AF65-F5344CB8AC3E}">
        <p14:creationId xmlns:p14="http://schemas.microsoft.com/office/powerpoint/2010/main" val="159398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E5063-F2A7-41E1-864C-656707C00C80}"/>
              </a:ext>
            </a:extLst>
          </p:cNvPr>
          <p:cNvSpPr>
            <a:spLocks noGrp="1"/>
          </p:cNvSpPr>
          <p:nvPr>
            <p:ph type="title"/>
          </p:nvPr>
        </p:nvSpPr>
        <p:spPr/>
        <p:txBody>
          <a:bodyPr/>
          <a:lstStyle/>
          <a:p>
            <a:pPr algn="ctr"/>
            <a:r>
              <a:rPr lang="en-US" sz="2800" dirty="0"/>
              <a:t>Grant vs. Cooperative Agreement vs. Contract</a:t>
            </a:r>
          </a:p>
        </p:txBody>
      </p:sp>
      <p:sp>
        <p:nvSpPr>
          <p:cNvPr id="3" name="Content Placeholder 2">
            <a:extLst>
              <a:ext uri="{FF2B5EF4-FFF2-40B4-BE49-F238E27FC236}">
                <a16:creationId xmlns:a16="http://schemas.microsoft.com/office/drawing/2014/main" id="{B7D8166F-451D-45A1-9DAF-396E831D4420}"/>
              </a:ext>
            </a:extLst>
          </p:cNvPr>
          <p:cNvSpPr>
            <a:spLocks noGrp="1"/>
          </p:cNvSpPr>
          <p:nvPr>
            <p:ph idx="1"/>
          </p:nvPr>
        </p:nvSpPr>
        <p:spPr/>
        <p:txBody>
          <a:bodyPr>
            <a:normAutofit fontScale="85000" lnSpcReduction="20000"/>
          </a:bodyPr>
          <a:lstStyle/>
          <a:p>
            <a:r>
              <a:rPr lang="en-US" b="1" dirty="0"/>
              <a:t>Grant:</a:t>
            </a:r>
            <a:r>
              <a:rPr lang="en-US" dirty="0"/>
              <a:t> A type of financial assistance awarded for the conduct of research or other program as specified in an approved proposal. A grant is used whenever the awarding office anticipates no substantial programmatic involvement with the recipient during the performance of the activities.</a:t>
            </a:r>
          </a:p>
          <a:p>
            <a:r>
              <a:rPr lang="en-US" b="1" dirty="0"/>
              <a:t>Cooperative Agreement:</a:t>
            </a:r>
            <a:r>
              <a:rPr lang="en-US" dirty="0"/>
              <a:t> An award similar to a grant, but in which the sponsor anticipates having substantial involvement in research activities once the award has been made.</a:t>
            </a:r>
          </a:p>
          <a:p>
            <a:r>
              <a:rPr lang="en-US" b="1" dirty="0"/>
              <a:t>Contract:</a:t>
            </a:r>
            <a:r>
              <a:rPr lang="en-US" dirty="0"/>
              <a:t> A procurement mechanism for procurement of a product or service with specific obligations for both sponsor and recipient. Typically, a research topic and the methods for conducting the research are specified in detail by the sponsor, often in the Request for Proposal (RFP) which announces the funding opportunity. In general, there are greater performance expectations associated with contracts, including project milestones and detailed deliverables (e.g., reports). The federal government </a:t>
            </a:r>
            <a:r>
              <a:rPr lang="en-US" i="1" dirty="0"/>
              <a:t>uses contracts for the purpose of acquiring goods and services for the direct benefit of or use by the U.S. government</a:t>
            </a:r>
            <a:r>
              <a:rPr lang="en-US" dirty="0"/>
              <a:t>. In other words, the government has decided what it needs, and then looks for an entity that can provide that service or commodity for the best price.</a:t>
            </a:r>
          </a:p>
        </p:txBody>
      </p:sp>
    </p:spTree>
    <p:extLst>
      <p:ext uri="{BB962C8B-B14F-4D97-AF65-F5344CB8AC3E}">
        <p14:creationId xmlns:p14="http://schemas.microsoft.com/office/powerpoint/2010/main" val="386905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1B37-60B6-4061-A3D3-5B817D146DF0}"/>
              </a:ext>
            </a:extLst>
          </p:cNvPr>
          <p:cNvSpPr>
            <a:spLocks noGrp="1"/>
          </p:cNvSpPr>
          <p:nvPr>
            <p:ph type="title"/>
          </p:nvPr>
        </p:nvSpPr>
        <p:spPr/>
        <p:txBody>
          <a:bodyPr/>
          <a:lstStyle/>
          <a:p>
            <a:pPr algn="ctr"/>
            <a:r>
              <a:rPr lang="en-US" dirty="0"/>
              <a:t>Uniform Guidance </a:t>
            </a:r>
            <a:br>
              <a:rPr lang="en-US" dirty="0"/>
            </a:br>
            <a:r>
              <a:rPr lang="en-US" dirty="0"/>
              <a:t>Purchasing Definitions</a:t>
            </a:r>
          </a:p>
        </p:txBody>
      </p:sp>
      <p:sp>
        <p:nvSpPr>
          <p:cNvPr id="3" name="Content Placeholder 2">
            <a:extLst>
              <a:ext uri="{FF2B5EF4-FFF2-40B4-BE49-F238E27FC236}">
                <a16:creationId xmlns:a16="http://schemas.microsoft.com/office/drawing/2014/main" id="{318B9BEA-7B5C-4084-B895-031218A2A5B6}"/>
              </a:ext>
            </a:extLst>
          </p:cNvPr>
          <p:cNvSpPr>
            <a:spLocks noGrp="1"/>
          </p:cNvSpPr>
          <p:nvPr>
            <p:ph idx="1"/>
          </p:nvPr>
        </p:nvSpPr>
        <p:spPr>
          <a:xfrm>
            <a:off x="1219200" y="2689934"/>
            <a:ext cx="8825659" cy="2841594"/>
          </a:xfrm>
        </p:spPr>
        <p:txBody>
          <a:bodyPr>
            <a:normAutofit fontScale="85000" lnSpcReduction="20000"/>
          </a:bodyPr>
          <a:lstStyle/>
          <a:p>
            <a:r>
              <a:rPr lang="en-US" dirty="0"/>
              <a:t>Uniform Guidance outlines five methods of procurement: micro-purchases, small purchases, sealed bids, competitive proposals, and noncompetitive (sole source) proposals. Each methodology aligns with a dollar range for the purchase. </a:t>
            </a:r>
          </a:p>
          <a:p>
            <a:r>
              <a:rPr lang="en-US" dirty="0"/>
              <a:t>Please note for procurements under a federal award, states and state agencies must follow the same policies used for non-federal procurements and meet other requirements indicated in the outlined standards. </a:t>
            </a:r>
          </a:p>
          <a:p>
            <a:r>
              <a:rPr lang="en-US" dirty="0"/>
              <a:t>K-State’s bid threshold is $10,000.  Be sure to communicate to faculty and other researchers to work directly with Purchasing when determining their purchasing needs and the proper course of action to take.  Adequate time should be given for the process to work properly.</a:t>
            </a:r>
          </a:p>
          <a:p>
            <a:r>
              <a:rPr lang="en-US" dirty="0"/>
              <a:t>K-State’s Purchasing Procedures can be located:</a:t>
            </a:r>
          </a:p>
          <a:p>
            <a:pPr lvl="1"/>
            <a:r>
              <a:rPr lang="en-US" dirty="0"/>
              <a:t> </a:t>
            </a:r>
            <a:r>
              <a:rPr lang="en-US" dirty="0">
                <a:solidFill>
                  <a:schemeClr val="accent5">
                    <a:lumMod val="75000"/>
                  </a:schemeClr>
                </a:solidFill>
                <a:hlinkClick r:id="rId2">
                  <a:extLst>
                    <a:ext uri="{A12FA001-AC4F-418D-AE19-62706E023703}">
                      <ahyp:hlinkClr xmlns:ahyp="http://schemas.microsoft.com/office/drawing/2018/hyperlinkcolor" val="tx"/>
                    </a:ext>
                  </a:extLst>
                </a:hlinkClick>
              </a:rPr>
              <a:t>https://www.k-state.edu/policies/ppm/6300/6310.html#srp</a:t>
            </a:r>
            <a:endParaRPr lang="en-US" dirty="0">
              <a:solidFill>
                <a:schemeClr val="accent5">
                  <a:lumMod val="75000"/>
                </a:schemeClr>
              </a:solidFill>
            </a:endParaRPr>
          </a:p>
          <a:p>
            <a:endParaRPr lang="en-US" dirty="0"/>
          </a:p>
        </p:txBody>
      </p:sp>
    </p:spTree>
    <p:extLst>
      <p:ext uri="{BB962C8B-B14F-4D97-AF65-F5344CB8AC3E}">
        <p14:creationId xmlns:p14="http://schemas.microsoft.com/office/powerpoint/2010/main" val="106110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6EBCB-619D-4F44-ADB2-080B183265AF}"/>
              </a:ext>
            </a:extLst>
          </p:cNvPr>
          <p:cNvSpPr>
            <a:spLocks noGrp="1"/>
          </p:cNvSpPr>
          <p:nvPr>
            <p:ph type="title"/>
          </p:nvPr>
        </p:nvSpPr>
        <p:spPr/>
        <p:txBody>
          <a:bodyPr/>
          <a:lstStyle/>
          <a:p>
            <a:pPr algn="ctr"/>
            <a:r>
              <a:rPr lang="en-US" dirty="0"/>
              <a:t>Uniform Guidance </a:t>
            </a:r>
            <a:br>
              <a:rPr lang="en-US" dirty="0"/>
            </a:br>
            <a:r>
              <a:rPr lang="en-US" dirty="0"/>
              <a:t>Purchasing Definitions</a:t>
            </a:r>
          </a:p>
        </p:txBody>
      </p:sp>
      <p:sp>
        <p:nvSpPr>
          <p:cNvPr id="3" name="Content Placeholder 2">
            <a:extLst>
              <a:ext uri="{FF2B5EF4-FFF2-40B4-BE49-F238E27FC236}">
                <a16:creationId xmlns:a16="http://schemas.microsoft.com/office/drawing/2014/main" id="{C62EBDBD-8F10-4821-8055-B598C96FE255}"/>
              </a:ext>
            </a:extLst>
          </p:cNvPr>
          <p:cNvSpPr>
            <a:spLocks noGrp="1"/>
          </p:cNvSpPr>
          <p:nvPr>
            <p:ph idx="1"/>
          </p:nvPr>
        </p:nvSpPr>
        <p:spPr/>
        <p:txBody>
          <a:bodyPr>
            <a:normAutofit fontScale="85000" lnSpcReduction="10000"/>
          </a:bodyPr>
          <a:lstStyle/>
          <a:p>
            <a:r>
              <a:rPr lang="en-US" dirty="0"/>
              <a:t>Procurement by micro-purchases. Procurement by micro-purchase is the acquisition of supplies or services, the aggregate dollar amount of which does not exceed the micro-purchase threshold (</a:t>
            </a:r>
            <a:r>
              <a:rPr lang="en-US" dirty="0">
                <a:hlinkClick r:id="rId2"/>
              </a:rPr>
              <a:t>§ 200.67</a:t>
            </a:r>
            <a:r>
              <a:rPr lang="en-US" dirty="0"/>
              <a:t> Micro-purchase). To the extent practicable, the non-Federal entity must distribute micro-purchases equitably among qualified suppliers. Micro-purchases may be awarded without soliciting competitive quotations if the non-Federal entity considers the price to be reasonable. This is for all purchases $10,000 or less.</a:t>
            </a:r>
          </a:p>
          <a:p>
            <a:r>
              <a:rPr lang="en-US" dirty="0"/>
              <a:t>The threshold at K-State encompasses purchases above $10,000 to include the following methods of procurement:</a:t>
            </a:r>
          </a:p>
          <a:p>
            <a:pPr marL="457200" lvl="1" indent="0">
              <a:buNone/>
            </a:pPr>
            <a:r>
              <a:rPr lang="en-US" dirty="0"/>
              <a:t>Procurement by small purchase. </a:t>
            </a:r>
          </a:p>
          <a:p>
            <a:pPr marL="457200" lvl="1" indent="0">
              <a:buNone/>
            </a:pPr>
            <a:r>
              <a:rPr lang="en-US" dirty="0"/>
              <a:t>Procurement by sealed bids (formal advertising). </a:t>
            </a:r>
          </a:p>
          <a:p>
            <a:pPr marL="457200" lvl="1" indent="0">
              <a:buNone/>
            </a:pPr>
            <a:r>
              <a:rPr lang="en-US" dirty="0"/>
              <a:t>Procurement by competitive proposals. </a:t>
            </a:r>
          </a:p>
          <a:p>
            <a:r>
              <a:rPr lang="en-US" dirty="0"/>
              <a:t>Procurement by Prior Authorization may be used in unique situations where there is a single source, emergency purchases or special circumstances exist.</a:t>
            </a:r>
          </a:p>
          <a:p>
            <a:endParaRPr lang="en-US" dirty="0"/>
          </a:p>
        </p:txBody>
      </p:sp>
    </p:spTree>
    <p:extLst>
      <p:ext uri="{BB962C8B-B14F-4D97-AF65-F5344CB8AC3E}">
        <p14:creationId xmlns:p14="http://schemas.microsoft.com/office/powerpoint/2010/main" val="91811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1056F-D726-4DBD-8855-01629798E797}"/>
              </a:ext>
            </a:extLst>
          </p:cNvPr>
          <p:cNvSpPr>
            <a:spLocks noGrp="1"/>
          </p:cNvSpPr>
          <p:nvPr>
            <p:ph type="title"/>
          </p:nvPr>
        </p:nvSpPr>
        <p:spPr/>
        <p:txBody>
          <a:bodyPr/>
          <a:lstStyle/>
          <a:p>
            <a:pPr algn="ctr"/>
            <a:r>
              <a:rPr lang="en-US" dirty="0"/>
              <a:t>Payroll Specific Items to Remember</a:t>
            </a:r>
          </a:p>
        </p:txBody>
      </p:sp>
      <p:sp>
        <p:nvSpPr>
          <p:cNvPr id="3" name="Content Placeholder 2">
            <a:extLst>
              <a:ext uri="{FF2B5EF4-FFF2-40B4-BE49-F238E27FC236}">
                <a16:creationId xmlns:a16="http://schemas.microsoft.com/office/drawing/2014/main" id="{4DDF1F72-7E75-4054-A216-A194716774F8}"/>
              </a:ext>
            </a:extLst>
          </p:cNvPr>
          <p:cNvSpPr>
            <a:spLocks noGrp="1"/>
          </p:cNvSpPr>
          <p:nvPr>
            <p:ph idx="1"/>
          </p:nvPr>
        </p:nvSpPr>
        <p:spPr>
          <a:xfrm>
            <a:off x="1154954" y="2539052"/>
            <a:ext cx="8850180" cy="3986035"/>
          </a:xfrm>
        </p:spPr>
        <p:txBody>
          <a:bodyPr>
            <a:noAutofit/>
          </a:bodyPr>
          <a:lstStyle/>
          <a:p>
            <a:r>
              <a:rPr lang="en-US" sz="1400" u="sng" dirty="0"/>
              <a:t>Institutional Base Salary (IBS)</a:t>
            </a:r>
            <a:r>
              <a:rPr lang="en-US" sz="1400" dirty="0"/>
              <a:t> is the annual compensation paid by an institution of higher education (IHE) for an individual's appointment, whether that individual's time is spent on research, instruction, administration, or other activities. IBS excludes any income that an individual earns outside of duties performed for the IHE.  Unless there is prior approval by the Federal awarding agency, charges of a faculty member’s salary to a Federal award must not exceed the proportionate share of the IBS for the period during which the faculty member worked on the award</a:t>
            </a:r>
            <a:r>
              <a:rPr lang="en-US" sz="1400" i="1" dirty="0"/>
              <a:t>. 2 CFR 200.430(h)(2)</a:t>
            </a:r>
            <a:endParaRPr lang="en-US" sz="1400" dirty="0"/>
          </a:p>
          <a:p>
            <a:r>
              <a:rPr lang="en-US" sz="1400" dirty="0"/>
              <a:t>The salaries of administrative and clerical staff should normally be treated as indirect (F&amp;A) costs. Direct charging of these costs may be appropriate only if all of the conditions are met at  </a:t>
            </a:r>
            <a:r>
              <a:rPr lang="en-US" sz="1400" dirty="0">
                <a:solidFill>
                  <a:schemeClr val="accent5">
                    <a:lumMod val="75000"/>
                  </a:schemeClr>
                </a:solidFill>
                <a:hlinkClick r:id="rId2">
                  <a:extLst>
                    <a:ext uri="{A12FA001-AC4F-418D-AE19-62706E023703}">
                      <ahyp:hlinkClr xmlns:ahyp="http://schemas.microsoft.com/office/drawing/2018/hyperlinkcolor" val="tx"/>
                    </a:ext>
                  </a:extLst>
                </a:hlinkClick>
              </a:rPr>
              <a:t>2 CFR 200.413(c)</a:t>
            </a:r>
            <a:r>
              <a:rPr lang="en-US" sz="1400" dirty="0">
                <a:solidFill>
                  <a:schemeClr val="accent5">
                    <a:lumMod val="75000"/>
                  </a:schemeClr>
                </a:solidFill>
              </a:rPr>
              <a:t>  </a:t>
            </a:r>
            <a:r>
              <a:rPr lang="en-US" sz="1400" dirty="0">
                <a:solidFill>
                  <a:schemeClr val="tx1"/>
                </a:solidFill>
              </a:rPr>
              <a:t>For further definitions of administrative and clerical personnel refer to </a:t>
            </a:r>
            <a:r>
              <a:rPr lang="en-US" sz="1400" dirty="0">
                <a:solidFill>
                  <a:schemeClr val="accent5">
                    <a:lumMod val="75000"/>
                  </a:schemeClr>
                </a:solidFill>
                <a:hlinkClick r:id="rId3">
                  <a:extLst>
                    <a:ext uri="{A12FA001-AC4F-418D-AE19-62706E023703}">
                      <ahyp:hlinkClr xmlns:ahyp="http://schemas.microsoft.com/office/drawing/2018/hyperlinkcolor" val="tx"/>
                    </a:ext>
                  </a:extLst>
                </a:hlinkClick>
              </a:rPr>
              <a:t>https://www.k-state.edu/policies/ppm/7000/7050.html#Specific</a:t>
            </a:r>
            <a:r>
              <a:rPr lang="en-US" sz="1400" dirty="0">
                <a:solidFill>
                  <a:schemeClr val="accent5">
                    <a:lumMod val="75000"/>
                  </a:schemeClr>
                </a:solidFill>
              </a:rPr>
              <a:t> . </a:t>
            </a:r>
            <a:r>
              <a:rPr lang="en-US" sz="1400" dirty="0">
                <a:solidFill>
                  <a:schemeClr val="tx1"/>
                </a:solidFill>
              </a:rPr>
              <a:t>They are required to be a part of the proposal budget for sponsor to be able to either approve or disapprove.</a:t>
            </a:r>
            <a:endParaRPr lang="en-US" sz="1400" dirty="0">
              <a:solidFill>
                <a:schemeClr val="accent5">
                  <a:lumMod val="75000"/>
                </a:schemeClr>
              </a:solidFill>
            </a:endParaRPr>
          </a:p>
          <a:p>
            <a:r>
              <a:rPr lang="en-US" sz="1400" dirty="0"/>
              <a:t>Administrative and clerical personnel allocation needs to be at least 25% of their time to the project, including both time that will be charged to the sponsored account and any cost-shared effort.  USDA NIFA does not allow administrative and clerical salaries to be included in their budgets.  </a:t>
            </a:r>
          </a:p>
          <a:p>
            <a:endParaRPr lang="en-US" sz="1400" dirty="0">
              <a:solidFill>
                <a:schemeClr val="accent5">
                  <a:lumMod val="75000"/>
                </a:schemeClr>
              </a:solidFill>
            </a:endParaRPr>
          </a:p>
        </p:txBody>
      </p:sp>
    </p:spTree>
    <p:extLst>
      <p:ext uri="{BB962C8B-B14F-4D97-AF65-F5344CB8AC3E}">
        <p14:creationId xmlns:p14="http://schemas.microsoft.com/office/powerpoint/2010/main" val="51293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240EC-BBC6-4FA9-A8FF-111BEDB1A6DC}"/>
              </a:ext>
            </a:extLst>
          </p:cNvPr>
          <p:cNvSpPr>
            <a:spLocks noGrp="1"/>
          </p:cNvSpPr>
          <p:nvPr>
            <p:ph type="title"/>
          </p:nvPr>
        </p:nvSpPr>
        <p:spPr/>
        <p:txBody>
          <a:bodyPr/>
          <a:lstStyle/>
          <a:p>
            <a:r>
              <a:rPr lang="en-US" dirty="0"/>
              <a:t>Payroll Specific Items to Remember</a:t>
            </a:r>
          </a:p>
        </p:txBody>
      </p:sp>
      <p:sp>
        <p:nvSpPr>
          <p:cNvPr id="3" name="Content Placeholder 2">
            <a:extLst>
              <a:ext uri="{FF2B5EF4-FFF2-40B4-BE49-F238E27FC236}">
                <a16:creationId xmlns:a16="http://schemas.microsoft.com/office/drawing/2014/main" id="{14101316-5FC1-4C03-B2D8-4A93B8C4FF91}"/>
              </a:ext>
            </a:extLst>
          </p:cNvPr>
          <p:cNvSpPr>
            <a:spLocks noGrp="1"/>
          </p:cNvSpPr>
          <p:nvPr>
            <p:ph idx="1"/>
          </p:nvPr>
        </p:nvSpPr>
        <p:spPr/>
        <p:txBody>
          <a:bodyPr>
            <a:normAutofit fontScale="92500"/>
          </a:bodyPr>
          <a:lstStyle/>
          <a:p>
            <a:r>
              <a:rPr lang="en-US" dirty="0"/>
              <a:t>Sponsored funds cannot be used to provide increases to employees in years when there are no university-wide increases taking place. If pay increases have been approved on a university-wide basis, the proportionate share of pay at the new rate can be charged to the sponsored account where budget is available.  Compensation for employees paid from sponsored accounts cannot be based solely on the budget awarded or available in the account.</a:t>
            </a:r>
          </a:p>
          <a:p>
            <a:r>
              <a:rPr lang="en-US" dirty="0"/>
              <a:t>Rates of pay cannot vary among funding lines due to the type of funding available or other non-performance- based reasons. Allocation of pay for faculty and professional full-time staff doing work on sponsored activities should be a reasonable reflection of ALL activities that are included in their normal position duties, such as research, teaching, and other service responsibilities. </a:t>
            </a:r>
          </a:p>
        </p:txBody>
      </p:sp>
    </p:spTree>
    <p:extLst>
      <p:ext uri="{BB962C8B-B14F-4D97-AF65-F5344CB8AC3E}">
        <p14:creationId xmlns:p14="http://schemas.microsoft.com/office/powerpoint/2010/main" val="3877180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83D7E-0000-4355-A5E7-293035C3A03F}"/>
              </a:ext>
            </a:extLst>
          </p:cNvPr>
          <p:cNvSpPr>
            <a:spLocks noGrp="1"/>
          </p:cNvSpPr>
          <p:nvPr>
            <p:ph type="title"/>
          </p:nvPr>
        </p:nvSpPr>
        <p:spPr/>
        <p:txBody>
          <a:bodyPr/>
          <a:lstStyle/>
          <a:p>
            <a:pPr algn="ctr"/>
            <a:r>
              <a:rPr lang="en-US" dirty="0"/>
              <a:t>Payroll Specific Items to Remember</a:t>
            </a:r>
          </a:p>
        </p:txBody>
      </p:sp>
      <p:sp>
        <p:nvSpPr>
          <p:cNvPr id="3" name="Content Placeholder 2">
            <a:extLst>
              <a:ext uri="{FF2B5EF4-FFF2-40B4-BE49-F238E27FC236}">
                <a16:creationId xmlns:a16="http://schemas.microsoft.com/office/drawing/2014/main" id="{D2F99341-FD62-44ED-A8F1-D1221768E943}"/>
              </a:ext>
            </a:extLst>
          </p:cNvPr>
          <p:cNvSpPr>
            <a:spLocks noGrp="1"/>
          </p:cNvSpPr>
          <p:nvPr>
            <p:ph idx="1"/>
          </p:nvPr>
        </p:nvSpPr>
        <p:spPr/>
        <p:txBody>
          <a:bodyPr>
            <a:normAutofit fontScale="85000" lnSpcReduction="10000"/>
          </a:bodyPr>
          <a:lstStyle/>
          <a:p>
            <a:r>
              <a:rPr lang="en-US" dirty="0"/>
              <a:t>Overload pay is rarely allowable for time spent in support of work on a sponsored programs account. Work under a sponsored agreement is typically part of an employee’s normal duties. </a:t>
            </a:r>
          </a:p>
          <a:p>
            <a:r>
              <a:rPr lang="en-US" dirty="0"/>
              <a:t>Department funds are used to pay vacation leave to employees who are terminating employment regardless of how the position was funded. Departments may require an employee to exhaust vacation leave prior to termination. </a:t>
            </a:r>
          </a:p>
          <a:p>
            <a:r>
              <a:rPr lang="en-US" dirty="0"/>
              <a:t>Central University funds are used to pay vacation leave to employees who meet the criteria for retirement. </a:t>
            </a:r>
          </a:p>
          <a:p>
            <a:r>
              <a:rPr lang="en-US" dirty="0"/>
              <a:t>Please refer to PPM 4860.020.B.3 in regards to vacation leave payout:</a:t>
            </a:r>
          </a:p>
          <a:p>
            <a:r>
              <a:rPr lang="en-US" u="sng" dirty="0">
                <a:solidFill>
                  <a:schemeClr val="accent5">
                    <a:lumMod val="75000"/>
                  </a:schemeClr>
                </a:solidFill>
                <a:hlinkClick r:id="rId2">
                  <a:extLst>
                    <a:ext uri="{A12FA001-AC4F-418D-AE19-62706E023703}">
                      <ahyp:hlinkClr xmlns:ahyp="http://schemas.microsoft.com/office/drawing/2018/hyperlinkcolor" val="tx"/>
                    </a:ext>
                  </a:extLst>
                </a:hlinkClick>
              </a:rPr>
              <a:t>https://www.k-state.edu/policies/ppm/4800/4860.html#20b</a:t>
            </a:r>
            <a:endParaRPr lang="en-US" dirty="0">
              <a:solidFill>
                <a:schemeClr val="accent5">
                  <a:lumMod val="75000"/>
                </a:schemeClr>
              </a:solidFill>
            </a:endParaRPr>
          </a:p>
          <a:p>
            <a:r>
              <a:rPr lang="en-US" dirty="0"/>
              <a:t>Tuition for Graduate Research Assistants is to be prorated across all funding sources from which they are paid.  Grant funding should not pay the full amount if other sources are also paying the salary portion.</a:t>
            </a:r>
          </a:p>
          <a:p>
            <a:endParaRPr lang="en-US" dirty="0"/>
          </a:p>
        </p:txBody>
      </p:sp>
    </p:spTree>
    <p:extLst>
      <p:ext uri="{BB962C8B-B14F-4D97-AF65-F5344CB8AC3E}">
        <p14:creationId xmlns:p14="http://schemas.microsoft.com/office/powerpoint/2010/main" val="416035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322E1-6F2A-473F-9B25-5725735D8EC5}"/>
              </a:ext>
            </a:extLst>
          </p:cNvPr>
          <p:cNvSpPr>
            <a:spLocks noGrp="1"/>
          </p:cNvSpPr>
          <p:nvPr>
            <p:ph type="title"/>
          </p:nvPr>
        </p:nvSpPr>
        <p:spPr/>
        <p:txBody>
          <a:bodyPr/>
          <a:lstStyle/>
          <a:p>
            <a:pPr algn="ctr"/>
            <a:r>
              <a:rPr lang="en-US" dirty="0"/>
              <a:t>Federal Audits and Reviews</a:t>
            </a:r>
          </a:p>
        </p:txBody>
      </p:sp>
      <p:sp>
        <p:nvSpPr>
          <p:cNvPr id="3" name="Content Placeholder 2">
            <a:extLst>
              <a:ext uri="{FF2B5EF4-FFF2-40B4-BE49-F238E27FC236}">
                <a16:creationId xmlns:a16="http://schemas.microsoft.com/office/drawing/2014/main" id="{7D456FFF-F16D-4702-9031-00E091A58609}"/>
              </a:ext>
            </a:extLst>
          </p:cNvPr>
          <p:cNvSpPr>
            <a:spLocks noGrp="1"/>
          </p:cNvSpPr>
          <p:nvPr>
            <p:ph idx="1"/>
          </p:nvPr>
        </p:nvSpPr>
        <p:spPr/>
        <p:txBody>
          <a:bodyPr>
            <a:normAutofit fontScale="85000" lnSpcReduction="10000"/>
          </a:bodyPr>
          <a:lstStyle/>
          <a:p>
            <a:r>
              <a:rPr lang="en-US" dirty="0"/>
              <a:t>Sponsors conduct audits or desk reviews on a regular basis.  In many cases we are required to provide backup documentation for expenditures when invoicing or reporting.</a:t>
            </a:r>
          </a:p>
          <a:p>
            <a:r>
              <a:rPr lang="en-US" dirty="0"/>
              <a:t>National Science Foundation (NSF) will be conducting a review of awards with Kansas State University in January 2020.</a:t>
            </a:r>
          </a:p>
          <a:p>
            <a:r>
              <a:rPr lang="en-US" dirty="0"/>
              <a:t>USDA National Institute of Food and Agriculture (NIFA) was scheduled for a review of funding in March 2020.  Due to their move to Kansas City this has been postponed.</a:t>
            </a:r>
          </a:p>
          <a:p>
            <a:r>
              <a:rPr lang="en-US" dirty="0"/>
              <a:t>Remember there is a reason why we question expenditures and ask for more documentation.  Errors or write-ups from auditors reflect on all our funding from a sponsor and not just the specific award being reviewed/audited.</a:t>
            </a:r>
          </a:p>
          <a:p>
            <a:r>
              <a:rPr lang="en-US" dirty="0"/>
              <a:t>Timeliness of reporting and invoicing is crucial to all sponsors as well as spending on a consistent basis.  If not followed this may cause funds to be withheld, recalled or questioned when faculty submit proposals for new projects. With some sponsors it may cause delays for awarding new projects.</a:t>
            </a:r>
          </a:p>
        </p:txBody>
      </p:sp>
    </p:spTree>
    <p:extLst>
      <p:ext uri="{BB962C8B-B14F-4D97-AF65-F5344CB8AC3E}">
        <p14:creationId xmlns:p14="http://schemas.microsoft.com/office/powerpoint/2010/main" val="4196395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551CB-5BDB-41DA-A93E-38D92CA5FE32}"/>
              </a:ext>
            </a:extLst>
          </p:cNvPr>
          <p:cNvSpPr>
            <a:spLocks noGrp="1"/>
          </p:cNvSpPr>
          <p:nvPr>
            <p:ph type="title"/>
          </p:nvPr>
        </p:nvSpPr>
        <p:spPr/>
        <p:txBody>
          <a:bodyPr/>
          <a:lstStyle/>
          <a:p>
            <a:pPr algn="ctr"/>
            <a:r>
              <a:rPr lang="en-US" dirty="0"/>
              <a:t>Useful Information</a:t>
            </a:r>
          </a:p>
        </p:txBody>
      </p:sp>
      <p:sp>
        <p:nvSpPr>
          <p:cNvPr id="3" name="Content Placeholder 2">
            <a:extLst>
              <a:ext uri="{FF2B5EF4-FFF2-40B4-BE49-F238E27FC236}">
                <a16:creationId xmlns:a16="http://schemas.microsoft.com/office/drawing/2014/main" id="{BD8D7198-7347-4B9F-B720-22B3D965B872}"/>
              </a:ext>
            </a:extLst>
          </p:cNvPr>
          <p:cNvSpPr>
            <a:spLocks noGrp="1"/>
          </p:cNvSpPr>
          <p:nvPr>
            <p:ph idx="1"/>
          </p:nvPr>
        </p:nvSpPr>
        <p:spPr/>
        <p:txBody>
          <a:bodyPr/>
          <a:lstStyle/>
          <a:p>
            <a:r>
              <a:rPr lang="en-US" dirty="0"/>
              <a:t>SPA Website:</a:t>
            </a:r>
          </a:p>
          <a:p>
            <a:r>
              <a:rPr lang="en-US" dirty="0">
                <a:solidFill>
                  <a:schemeClr val="accent5">
                    <a:lumMod val="75000"/>
                  </a:schemeClr>
                </a:solidFill>
              </a:rPr>
              <a:t>https://www.k-state.edu/finsvcs/sponsoredprograms/</a:t>
            </a:r>
          </a:p>
          <a:p>
            <a:r>
              <a:rPr lang="en-US" dirty="0"/>
              <a:t>SPA Policy and Procedures Manual are located: </a:t>
            </a:r>
          </a:p>
          <a:p>
            <a:r>
              <a:rPr lang="en-US" dirty="0">
                <a:solidFill>
                  <a:schemeClr val="accent5">
                    <a:lumMod val="75000"/>
                  </a:schemeClr>
                </a:solidFill>
                <a:hlinkClick r:id="rId2">
                  <a:extLst>
                    <a:ext uri="{A12FA001-AC4F-418D-AE19-62706E023703}">
                      <ahyp:hlinkClr xmlns:ahyp="http://schemas.microsoft.com/office/drawing/2018/hyperlinkcolor" val="tx"/>
                    </a:ext>
                  </a:extLst>
                </a:hlinkClick>
              </a:rPr>
              <a:t>https://www.k-state.edu/finsvcs/sponsoredprograms/ppm/</a:t>
            </a:r>
            <a:endParaRPr lang="en-US" dirty="0">
              <a:solidFill>
                <a:schemeClr val="accent5">
                  <a:lumMod val="75000"/>
                </a:schemeClr>
              </a:solidFill>
            </a:endParaRPr>
          </a:p>
          <a:p>
            <a:r>
              <a:rPr lang="en-US" dirty="0"/>
              <a:t>Cayuse will store award documents, invoices (paid), reports and other information where you will have access.</a:t>
            </a:r>
          </a:p>
        </p:txBody>
      </p:sp>
    </p:spTree>
    <p:extLst>
      <p:ext uri="{BB962C8B-B14F-4D97-AF65-F5344CB8AC3E}">
        <p14:creationId xmlns:p14="http://schemas.microsoft.com/office/powerpoint/2010/main" val="3890846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380</TotalTime>
  <Words>1100</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Sponsored Programs Accounting  </vt:lpstr>
      <vt:lpstr>Grant vs. Cooperative Agreement vs. Contract</vt:lpstr>
      <vt:lpstr>Uniform Guidance  Purchasing Definitions</vt:lpstr>
      <vt:lpstr>Uniform Guidance  Purchasing Definitions</vt:lpstr>
      <vt:lpstr>Payroll Specific Items to Remember</vt:lpstr>
      <vt:lpstr>Payroll Specific Items to Remember</vt:lpstr>
      <vt:lpstr>Payroll Specific Items to Remember</vt:lpstr>
      <vt:lpstr>Federal Audits and Reviews</vt:lpstr>
      <vt:lpstr>Useful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Sponsored Programs Accounting   Basics for Beginners &amp; Seasoned Research Administrators</dc:title>
  <dc:creator>Roger McBride</dc:creator>
  <cp:lastModifiedBy>Katie Meyer</cp:lastModifiedBy>
  <cp:revision>32</cp:revision>
  <cp:lastPrinted>2019-11-04T13:53:04Z</cp:lastPrinted>
  <dcterms:created xsi:type="dcterms:W3CDTF">2019-11-01T18:12:18Z</dcterms:created>
  <dcterms:modified xsi:type="dcterms:W3CDTF">2019-11-04T16:32:21Z</dcterms:modified>
</cp:coreProperties>
</file>